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3"/>
    <p:sldId id="329" r:id="rId4"/>
    <p:sldId id="272" r:id="rId5"/>
    <p:sldId id="273" r:id="rId6"/>
    <p:sldId id="274" r:id="rId7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eiibi@vip.sina.com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3429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8DF231-FE23-3F4C-92BD-1C3779B769EC}" type="datetime1">
              <a:rPr kumimoji="0" lang="zh-CN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3429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9FD580-714E-4CE4-8BD5-715435DD8298}" type="slidenum">
              <a: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rect 5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04" name="picture 5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416486" y="0"/>
            <a:ext cx="3695307" cy="2824568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3686380" y="2679700"/>
            <a:ext cx="4763515" cy="1066800"/>
            <a:chOff x="0" y="0"/>
            <a:chExt cx="4763515" cy="1066800"/>
          </a:xfrm>
        </p:grpSpPr>
        <p:pic>
          <p:nvPicPr>
            <p:cNvPr id="506" name="picture 5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763515" cy="1066800"/>
            </a:xfrm>
            <a:prstGeom prst="rect">
              <a:avLst/>
            </a:prstGeom>
          </p:spPr>
        </p:pic>
        <p:sp>
          <p:nvSpPr>
            <p:cNvPr id="508" name="textbox 508"/>
            <p:cNvSpPr/>
            <p:nvPr/>
          </p:nvSpPr>
          <p:spPr>
            <a:xfrm>
              <a:off x="-12700" y="-12700"/>
              <a:ext cx="4789170" cy="10922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86130" algn="l" rtl="0" eaLnBrk="0">
                <a:lnSpc>
                  <a:spcPts val="5270"/>
                </a:lnSpc>
              </a:pPr>
              <a:r>
                <a:rPr sz="39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文旅+</a:t>
              </a:r>
              <a:r>
                <a:rPr sz="39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IP</a:t>
              </a:r>
              <a:r>
                <a:rPr sz="39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/产业</a:t>
              </a:r>
              <a:endParaRPr sz="3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510" name="picture 5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289" y="3939104"/>
            <a:ext cx="1670261" cy="1614418"/>
          </a:xfrm>
          <a:prstGeom prst="rect">
            <a:avLst/>
          </a:prstGeom>
        </p:spPr>
      </p:pic>
      <p:pic>
        <p:nvPicPr>
          <p:cNvPr id="512" name="picture 5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169652" y="6202680"/>
            <a:ext cx="1793747" cy="4511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36595" y="3938905"/>
            <a:ext cx="57188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/>
            <a:r>
              <a:rPr sz="2000" kern="0" dirty="0">
                <a:solidFill>
                  <a:srgbClr val="FE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AI激活IP价值，让“文旅+产业”实现双向赋能</a:t>
            </a:r>
            <a:endParaRPr lang="zh-CN" altLang="en-US" sz="2000" kern="0" dirty="0">
              <a:solidFill>
                <a:srgbClr val="FE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90" name="picture 1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47665" y="3775075"/>
            <a:ext cx="1221739" cy="1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ct 5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16" name="picture 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20" y="1560829"/>
            <a:ext cx="2853055" cy="3892550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22944" y="1749228"/>
            <a:ext cx="5448429" cy="2466245"/>
          </a:xfrm>
          <a:prstGeom prst="rect">
            <a:avLst/>
          </a:prstGeom>
        </p:spPr>
      </p:pic>
      <p:pic>
        <p:nvPicPr>
          <p:cNvPr id="520" name="picture 5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367321" y="1749256"/>
            <a:ext cx="2884496" cy="2466041"/>
          </a:xfrm>
          <a:prstGeom prst="rect">
            <a:avLst/>
          </a:prstGeom>
        </p:spPr>
      </p:pic>
      <p:pic>
        <p:nvPicPr>
          <p:cNvPr id="522" name="picture 5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1634" y="158758"/>
            <a:ext cx="934991" cy="936734"/>
          </a:xfrm>
          <a:prstGeom prst="rect">
            <a:avLst/>
          </a:prstGeom>
        </p:spPr>
      </p:pic>
      <p:sp>
        <p:nvSpPr>
          <p:cNvPr id="524" name="textbox 524"/>
          <p:cNvSpPr/>
          <p:nvPr/>
        </p:nvSpPr>
        <p:spPr>
          <a:xfrm>
            <a:off x="464606" y="325071"/>
            <a:ext cx="4760595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135"/>
              </a:lnSpc>
            </a:pPr>
            <a:r>
              <a:rPr lang="en-US" sz="4900" kern="0" spc="-20" baseline="10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31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3600" b="1" kern="0" spc="-20" baseline="12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自有知识产权科幻超级IP</a:t>
            </a:r>
            <a:endParaRPr sz="3600" baseline="1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6" name="path 526"/>
          <p:cNvSpPr/>
          <p:nvPr/>
        </p:nvSpPr>
        <p:spPr>
          <a:xfrm>
            <a:off x="1164220" y="420471"/>
            <a:ext cx="583692" cy="413003"/>
          </a:xfrm>
          <a:custGeom>
            <a:avLst/>
            <a:gdLst/>
            <a:ahLst/>
            <a:cxnLst/>
            <a:rect l="0" t="0" r="0" b="0"/>
            <a:pathLst>
              <a:path w="919" h="650">
                <a:moveTo>
                  <a:pt x="919" y="326"/>
                </a:moveTo>
                <a:lnTo>
                  <a:pt x="669" y="76"/>
                </a:lnTo>
                <a:lnTo>
                  <a:pt x="536" y="211"/>
                </a:lnTo>
                <a:lnTo>
                  <a:pt x="324" y="0"/>
                </a:lnTo>
                <a:lnTo>
                  <a:pt x="0" y="323"/>
                </a:lnTo>
                <a:lnTo>
                  <a:pt x="324" y="650"/>
                </a:lnTo>
                <a:lnTo>
                  <a:pt x="535" y="439"/>
                </a:lnTo>
                <a:lnTo>
                  <a:pt x="669" y="573"/>
                </a:lnTo>
                <a:lnTo>
                  <a:pt x="919" y="326"/>
                </a:lnTo>
              </a:path>
            </a:pathLst>
          </a:custGeom>
          <a:solidFill>
            <a:srgbClr val="FF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8" name="textbox 528"/>
          <p:cNvSpPr/>
          <p:nvPr/>
        </p:nvSpPr>
        <p:spPr>
          <a:xfrm>
            <a:off x="5792571" y="4165574"/>
            <a:ext cx="2035810" cy="11544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4500" algn="l" rtl="0" eaLnBrk="0">
              <a:lnSpc>
                <a:spcPct val="86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中国科幻四大天王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550"/>
              </a:lnSpc>
              <a:spcBef>
                <a:spcPts val="129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何夕 ：代表作《天年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ts val="1550"/>
              </a:lnSpc>
              <a:spcBef>
                <a:spcPts val="5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刘慈欣 ：代表作《三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ts val="1550"/>
              </a:lnSpc>
              <a:spcBef>
                <a:spcPts val="5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王晋康 ：代表作《红色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海洋》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ts val="1550"/>
              </a:lnSpc>
              <a:spcBef>
                <a:spcPts val="5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韩松 ：代表作《驱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魔》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0" name="textbox 530"/>
          <p:cNvSpPr/>
          <p:nvPr/>
        </p:nvSpPr>
        <p:spPr>
          <a:xfrm>
            <a:off x="1673181" y="5629662"/>
            <a:ext cx="8942070" cy="250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公司拥有刘慈欣、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韩松、</a:t>
            </a:r>
            <a:r>
              <a:rPr sz="17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何夕、</a:t>
            </a:r>
            <a:r>
              <a:rPr sz="17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江波等中国科幻大咖超级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IP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，成为虚实互动新文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旅的引擎。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" name="textbox 532"/>
          <p:cNvSpPr/>
          <p:nvPr/>
        </p:nvSpPr>
        <p:spPr>
          <a:xfrm>
            <a:off x="9164650" y="4313148"/>
            <a:ext cx="1394460" cy="619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ts val="1535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江波：《银河之心》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535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萧星寒：《红土地》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ts val="1550"/>
              </a:lnSpc>
              <a:spcBef>
                <a:spcPts val="5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阿缺：《星海旅人》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4" name="picture 5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169652" y="6202680"/>
            <a:ext cx="1795271" cy="449580"/>
          </a:xfrm>
          <a:prstGeom prst="rect">
            <a:avLst/>
          </a:prstGeom>
        </p:spPr>
      </p:pic>
      <p:sp>
        <p:nvSpPr>
          <p:cNvPr id="536" name="textbox 536"/>
          <p:cNvSpPr/>
          <p:nvPr/>
        </p:nvSpPr>
        <p:spPr>
          <a:xfrm>
            <a:off x="3644340" y="4374489"/>
            <a:ext cx="1082675" cy="603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6230" algn="l" rtl="0" eaLnBrk="0">
              <a:lnSpc>
                <a:spcPct val="8600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刘慈欣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1290" indent="-75565" algn="l" rtl="0" eaLnBrk="0">
              <a:lnSpc>
                <a:spcPct val="112000"/>
              </a:lnSpc>
              <a:spcBef>
                <a:spcPts val="80"/>
              </a:spcBef>
            </a:pP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《超新星纪元》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《中国太阳》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8" name="picture 5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728960" y="83819"/>
            <a:ext cx="1234440" cy="393192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10375392" y="589788"/>
            <a:ext cx="1588007" cy="76200"/>
            <a:chOff x="0" y="0"/>
            <a:chExt cx="1588007" cy="76200"/>
          </a:xfrm>
        </p:grpSpPr>
        <p:sp>
          <p:nvSpPr>
            <p:cNvPr id="540" name="path 540"/>
            <p:cNvSpPr/>
            <p:nvPr/>
          </p:nvSpPr>
          <p:spPr>
            <a:xfrm>
              <a:off x="408431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1D208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2" name="path 542"/>
            <p:cNvSpPr/>
            <p:nvPr/>
          </p:nvSpPr>
          <p:spPr>
            <a:xfrm>
              <a:off x="0" y="0"/>
              <a:ext cx="368807" cy="76200"/>
            </a:xfrm>
            <a:custGeom>
              <a:avLst/>
              <a:gdLst/>
              <a:ahLst/>
              <a:cxnLst/>
              <a:rect l="0" t="0" r="0" b="0"/>
              <a:pathLst>
                <a:path w="580" h="120">
                  <a:moveTo>
                    <a:pt x="0" y="120"/>
                  </a:moveTo>
                  <a:lnTo>
                    <a:pt x="580" y="12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E5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4" name="path 544"/>
            <p:cNvSpPr/>
            <p:nvPr/>
          </p:nvSpPr>
          <p:spPr>
            <a:xfrm>
              <a:off x="813815" y="0"/>
              <a:ext cx="367284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3D7CA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6" name="path 546"/>
            <p:cNvSpPr/>
            <p:nvPr/>
          </p:nvSpPr>
          <p:spPr>
            <a:xfrm>
              <a:off x="1220724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 5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0" name="picture 5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20" y="1321434"/>
            <a:ext cx="2775585" cy="4697730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89800" y="1949357"/>
            <a:ext cx="2836721" cy="3582832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90345" y="1305471"/>
            <a:ext cx="2855898" cy="1374648"/>
          </a:xfrm>
          <a:prstGeom prst="rect">
            <a:avLst/>
          </a:prstGeom>
        </p:spPr>
      </p:pic>
      <p:pic>
        <p:nvPicPr>
          <p:cNvPr id="556" name="picture 5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49352" y="3626072"/>
            <a:ext cx="2802632" cy="1332906"/>
          </a:xfrm>
          <a:prstGeom prst="rect">
            <a:avLst/>
          </a:prstGeom>
        </p:spPr>
      </p:pic>
      <p:pic>
        <p:nvPicPr>
          <p:cNvPr id="558" name="picture 5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91634" y="158758"/>
            <a:ext cx="934991" cy="936734"/>
          </a:xfrm>
          <a:prstGeom prst="rect">
            <a:avLst/>
          </a:prstGeom>
        </p:spPr>
      </p:pic>
      <p:sp>
        <p:nvSpPr>
          <p:cNvPr id="560" name="textbox 560"/>
          <p:cNvSpPr/>
          <p:nvPr/>
        </p:nvSpPr>
        <p:spPr>
          <a:xfrm>
            <a:off x="464606" y="325071"/>
            <a:ext cx="6952615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135"/>
              </a:lnSpc>
            </a:pPr>
            <a:r>
              <a:rPr lang="en-US" sz="4900" kern="0" spc="70" baseline="10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31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2300" b="1" kern="0" spc="7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根据自有知识产权科幻作</a:t>
            </a:r>
            <a:r>
              <a:rPr sz="2300" b="1" kern="0" spc="6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品研发的</a:t>
            </a:r>
            <a:r>
              <a:rPr sz="2300" b="1" kern="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VR</a:t>
            </a:r>
            <a:r>
              <a:rPr sz="2300" b="1" kern="0" spc="6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</a:t>
            </a:r>
            <a:endParaRPr sz="23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62" name="path 562"/>
          <p:cNvSpPr/>
          <p:nvPr/>
        </p:nvSpPr>
        <p:spPr>
          <a:xfrm>
            <a:off x="1187080" y="420471"/>
            <a:ext cx="583692" cy="413003"/>
          </a:xfrm>
          <a:custGeom>
            <a:avLst/>
            <a:gdLst/>
            <a:ahLst/>
            <a:cxnLst/>
            <a:rect l="0" t="0" r="0" b="0"/>
            <a:pathLst>
              <a:path w="919" h="650">
                <a:moveTo>
                  <a:pt x="919" y="326"/>
                </a:moveTo>
                <a:lnTo>
                  <a:pt x="669" y="76"/>
                </a:lnTo>
                <a:lnTo>
                  <a:pt x="536" y="211"/>
                </a:lnTo>
                <a:lnTo>
                  <a:pt x="324" y="0"/>
                </a:lnTo>
                <a:lnTo>
                  <a:pt x="0" y="323"/>
                </a:lnTo>
                <a:lnTo>
                  <a:pt x="324" y="650"/>
                </a:lnTo>
                <a:lnTo>
                  <a:pt x="535" y="439"/>
                </a:lnTo>
                <a:lnTo>
                  <a:pt x="669" y="573"/>
                </a:lnTo>
                <a:lnTo>
                  <a:pt x="919" y="326"/>
                </a:lnTo>
              </a:path>
            </a:pathLst>
          </a:custGeom>
          <a:solidFill>
            <a:srgbClr val="FF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4" name="textbox 564"/>
          <p:cNvSpPr/>
          <p:nvPr/>
        </p:nvSpPr>
        <p:spPr>
          <a:xfrm>
            <a:off x="7955609" y="5059256"/>
            <a:ext cx="2830195" cy="885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ct val="87000"/>
              </a:lnSpc>
            </a:pPr>
            <a:r>
              <a:rPr sz="1400" b="1" kern="0" spc="180" dirty="0">
                <a:solidFill>
                  <a:srgbClr val="4141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南极大作战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3000"/>
              </a:lnSpc>
              <a:spcBef>
                <a:spcPts val="0"/>
              </a:spcBef>
            </a:pP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慈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欣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著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</a:t>
            </a:r>
            <a:r>
              <a:rPr sz="900" kern="0" spc="-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幻IP</a:t>
            </a:r>
            <a:r>
              <a:rPr sz="900" kern="0" spc="-1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sz="900" kern="0" spc="-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</a:t>
            </a:r>
            <a:r>
              <a:rPr sz="900" kern="0" spc="-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纪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900" kern="0" spc="-9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</a:t>
            </a:r>
            <a:r>
              <a:rPr sz="900" kern="0" spc="-1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900" kern="0" spc="-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大空间海战类文创产品</a:t>
            </a:r>
            <a:r>
              <a:rPr sz="900" kern="0" spc="-1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900" kern="0" spc="-1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南极之战过去的3年后，</a:t>
            </a:r>
            <a:r>
              <a:rPr sz="900" kern="0" spc="-1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识到战争对未来遗祸无穷</a:t>
            </a:r>
            <a:r>
              <a:rPr sz="900" kern="0" spc="-1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便开启了这场</a:t>
            </a:r>
            <a:r>
              <a:rPr sz="900" kern="0" spc="-1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虚拟战</a:t>
            </a: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争</a:t>
            </a:r>
            <a:r>
              <a:rPr sz="900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6" name="textbox 566"/>
          <p:cNvSpPr/>
          <p:nvPr/>
        </p:nvSpPr>
        <p:spPr>
          <a:xfrm>
            <a:off x="7925943" y="2739244"/>
            <a:ext cx="2840355" cy="830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150" algn="l" rtl="0" eaLnBrk="0">
              <a:lnSpc>
                <a:spcPct val="87000"/>
              </a:lnSpc>
            </a:pPr>
            <a:r>
              <a:rPr sz="1400" b="1" kern="0" spc="160" dirty="0">
                <a:solidFill>
                  <a:srgbClr val="4141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黑洞远征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985" algn="l" rtl="0" eaLnBrk="0">
              <a:lnSpc>
                <a:spcPct val="104000"/>
              </a:lnSpc>
              <a:spcBef>
                <a:spcPts val="5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根据科幻作家江波小说《银河之心》</a:t>
            </a:r>
            <a:r>
              <a:rPr sz="900" kern="0" spc="2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创意而研发的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另一款科幻类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VR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观影体验类游戏</a:t>
            </a:r>
            <a:r>
              <a:rPr sz="900" kern="0" spc="-1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900" kern="0" spc="2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2112年</a:t>
            </a:r>
            <a:r>
              <a:rPr sz="900" kern="0" spc="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，太阳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系遭受了外星人的入侵</a:t>
            </a:r>
            <a:r>
              <a:rPr sz="900" kern="0" spc="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，变成一片焦土</a:t>
            </a:r>
            <a:r>
              <a:rPr sz="900" kern="0" spc="-1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900" kern="0" spc="1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主角不小</a:t>
            </a:r>
            <a:r>
              <a:rPr sz="900" kern="0" spc="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心闯入黑洞  ，穿越回到今天。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8" name="textbox 568"/>
          <p:cNvSpPr/>
          <p:nvPr/>
        </p:nvSpPr>
        <p:spPr>
          <a:xfrm>
            <a:off x="5817806" y="2979174"/>
            <a:ext cx="1591310" cy="1080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6000"/>
              </a:lnSpc>
            </a:pPr>
            <a:r>
              <a:rPr sz="1400" b="1" kern="0" spc="130" dirty="0">
                <a:solidFill>
                  <a:srgbClr val="41414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幻战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14000"/>
              </a:lnSpc>
              <a:spcBef>
                <a:spcPts val="5"/>
              </a:spcBef>
            </a:pP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根据科幻作家江波小说</a:t>
            </a:r>
            <a:r>
              <a:rPr sz="900" kern="0" spc="-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sz="900" kern="0" spc="-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河之心</a:t>
            </a:r>
            <a:r>
              <a:rPr sz="900" kern="0" spc="-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 创意而研发的一款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科幻虚拟现实产品 ，</a:t>
            </a:r>
            <a:r>
              <a:rPr sz="9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该款游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戏被选入</a:t>
            </a:r>
            <a:r>
              <a:rPr sz="900" b="1" kern="0" spc="9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中国电竞协会联盟</a:t>
            </a:r>
            <a:r>
              <a:rPr sz="900" b="1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VR</a:t>
            </a:r>
            <a:r>
              <a:rPr sz="900" b="1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sz="900" b="1" kern="0" spc="-1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</a:t>
            </a:r>
            <a:r>
              <a:rPr sz="900" b="1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赛游</a:t>
            </a:r>
            <a:r>
              <a:rPr sz="900" b="1" kern="0" spc="-1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戏</a:t>
            </a:r>
            <a:r>
              <a:rPr sz="900" kern="0" spc="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70" name="picture 5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169652" y="6202680"/>
            <a:ext cx="1795271" cy="449580"/>
          </a:xfrm>
          <a:prstGeom prst="rect">
            <a:avLst/>
          </a:prstGeom>
        </p:spPr>
      </p:pic>
      <p:pic>
        <p:nvPicPr>
          <p:cNvPr id="572" name="picture 5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28960" y="83819"/>
            <a:ext cx="1234440" cy="393192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21600000">
            <a:off x="10375392" y="589788"/>
            <a:ext cx="1588007" cy="76200"/>
            <a:chOff x="0" y="0"/>
            <a:chExt cx="1588007" cy="76200"/>
          </a:xfrm>
        </p:grpSpPr>
        <p:sp>
          <p:nvSpPr>
            <p:cNvPr id="574" name="path 574"/>
            <p:cNvSpPr/>
            <p:nvPr/>
          </p:nvSpPr>
          <p:spPr>
            <a:xfrm>
              <a:off x="408431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1D208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6" name="path 576"/>
            <p:cNvSpPr/>
            <p:nvPr/>
          </p:nvSpPr>
          <p:spPr>
            <a:xfrm>
              <a:off x="0" y="0"/>
              <a:ext cx="368807" cy="76200"/>
            </a:xfrm>
            <a:custGeom>
              <a:avLst/>
              <a:gdLst/>
              <a:ahLst/>
              <a:cxnLst/>
              <a:rect l="0" t="0" r="0" b="0"/>
              <a:pathLst>
                <a:path w="580" h="120">
                  <a:moveTo>
                    <a:pt x="0" y="120"/>
                  </a:moveTo>
                  <a:lnTo>
                    <a:pt x="580" y="12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E5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8" name="path 578"/>
            <p:cNvSpPr/>
            <p:nvPr/>
          </p:nvSpPr>
          <p:spPr>
            <a:xfrm>
              <a:off x="813815" y="0"/>
              <a:ext cx="367284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3D7CA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0" name="path 580"/>
            <p:cNvSpPr/>
            <p:nvPr/>
          </p:nvSpPr>
          <p:spPr>
            <a:xfrm>
              <a:off x="1220724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rect 5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4" name="picture 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51055" y="1140437"/>
            <a:ext cx="2689254" cy="4285002"/>
          </a:xfrm>
          <a:prstGeom prst="rect">
            <a:avLst/>
          </a:prstGeom>
        </p:spPr>
      </p:pic>
      <p:pic>
        <p:nvPicPr>
          <p:cNvPr id="586" name="picture 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31620" y="1350000"/>
            <a:ext cx="2100043" cy="3325105"/>
          </a:xfrm>
          <a:prstGeom prst="rect">
            <a:avLst/>
          </a:prstGeom>
        </p:spPr>
      </p:pic>
      <p:pic>
        <p:nvPicPr>
          <p:cNvPr id="588" name="picture 5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27627" y="1369036"/>
            <a:ext cx="2063199" cy="3143794"/>
          </a:xfrm>
          <a:prstGeom prst="rect">
            <a:avLst/>
          </a:prstGeom>
        </p:spPr>
      </p:pic>
      <p:sp>
        <p:nvSpPr>
          <p:cNvPr id="590" name="textbox 590"/>
          <p:cNvSpPr/>
          <p:nvPr/>
        </p:nvSpPr>
        <p:spPr>
          <a:xfrm>
            <a:off x="3147832" y="5501626"/>
            <a:ext cx="5895340" cy="812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51100" algn="l" rtl="0" eaLnBrk="0">
              <a:lnSpc>
                <a:spcPct val="89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与网易游戏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11125" algn="l" rtl="0" eaLnBrk="0">
              <a:lnSpc>
                <a:spcPct val="89000"/>
              </a:lnSpc>
              <a:spcBef>
                <a:spcPts val="70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《蛋仔派对》</a:t>
            </a:r>
            <a:r>
              <a:rPr sz="1500" kern="0" spc="-6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《大话西游》</a:t>
            </a:r>
            <a:r>
              <a:rPr sz="1500" kern="0" spc="-5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梦幻西游》</a:t>
            </a:r>
            <a:r>
              <a:rPr sz="1500" kern="0" spc="-6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《阴阳师》</a:t>
            </a:r>
            <a:r>
              <a:rPr sz="1500" kern="0" spc="-5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《第五人格》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39925" algn="l" rtl="0" eaLnBrk="0">
              <a:lnSpc>
                <a:spcPct val="89000"/>
              </a:lnSpc>
              <a:spcBef>
                <a:spcPts val="0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联合开发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IP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的周边产品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92" name="picture 5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1634" y="158758"/>
            <a:ext cx="934991" cy="936734"/>
          </a:xfrm>
          <a:prstGeom prst="rect">
            <a:avLst/>
          </a:prstGeom>
        </p:spPr>
      </p:pic>
      <p:sp>
        <p:nvSpPr>
          <p:cNvPr id="594" name="textbox 594"/>
          <p:cNvSpPr/>
          <p:nvPr/>
        </p:nvSpPr>
        <p:spPr>
          <a:xfrm>
            <a:off x="464606" y="325071"/>
            <a:ext cx="4150995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135"/>
              </a:lnSpc>
            </a:pPr>
            <a:r>
              <a:rPr lang="en-US" sz="4900" kern="0" spc="10" baseline="10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3100" kern="0" spc="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3600" b="1" kern="0" spc="10" baseline="12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游戏</a:t>
            </a:r>
            <a:r>
              <a:rPr sz="3600" b="1" kern="0" spc="0" baseline="12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IP</a:t>
            </a:r>
            <a:r>
              <a:rPr sz="3600" b="1" kern="0" spc="10" baseline="12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产业延伸产品</a:t>
            </a:r>
            <a:endParaRPr sz="3600" baseline="1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96" name="path 596"/>
          <p:cNvSpPr/>
          <p:nvPr/>
        </p:nvSpPr>
        <p:spPr>
          <a:xfrm>
            <a:off x="1171840" y="420471"/>
            <a:ext cx="583692" cy="413003"/>
          </a:xfrm>
          <a:custGeom>
            <a:avLst/>
            <a:gdLst/>
            <a:ahLst/>
            <a:cxnLst/>
            <a:rect l="0" t="0" r="0" b="0"/>
            <a:pathLst>
              <a:path w="919" h="650">
                <a:moveTo>
                  <a:pt x="919" y="326"/>
                </a:moveTo>
                <a:lnTo>
                  <a:pt x="669" y="76"/>
                </a:lnTo>
                <a:lnTo>
                  <a:pt x="536" y="211"/>
                </a:lnTo>
                <a:lnTo>
                  <a:pt x="324" y="0"/>
                </a:lnTo>
                <a:lnTo>
                  <a:pt x="0" y="323"/>
                </a:lnTo>
                <a:lnTo>
                  <a:pt x="324" y="650"/>
                </a:lnTo>
                <a:lnTo>
                  <a:pt x="535" y="439"/>
                </a:lnTo>
                <a:lnTo>
                  <a:pt x="669" y="573"/>
                </a:lnTo>
                <a:lnTo>
                  <a:pt x="919" y="326"/>
                </a:lnTo>
              </a:path>
            </a:pathLst>
          </a:custGeom>
          <a:solidFill>
            <a:srgbClr val="FF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98" name="picture 5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169652" y="6202680"/>
            <a:ext cx="1795271" cy="449580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783824" y="112776"/>
            <a:ext cx="1179576" cy="374903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10375392" y="589788"/>
            <a:ext cx="1588007" cy="76200"/>
            <a:chOff x="0" y="0"/>
            <a:chExt cx="1588007" cy="76200"/>
          </a:xfrm>
        </p:grpSpPr>
        <p:sp>
          <p:nvSpPr>
            <p:cNvPr id="602" name="path 602"/>
            <p:cNvSpPr/>
            <p:nvPr/>
          </p:nvSpPr>
          <p:spPr>
            <a:xfrm>
              <a:off x="408431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1D208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4" name="path 604"/>
            <p:cNvSpPr/>
            <p:nvPr/>
          </p:nvSpPr>
          <p:spPr>
            <a:xfrm>
              <a:off x="0" y="0"/>
              <a:ext cx="368807" cy="76200"/>
            </a:xfrm>
            <a:custGeom>
              <a:avLst/>
              <a:gdLst/>
              <a:ahLst/>
              <a:cxnLst/>
              <a:rect l="0" t="0" r="0" b="0"/>
              <a:pathLst>
                <a:path w="580" h="120">
                  <a:moveTo>
                    <a:pt x="0" y="120"/>
                  </a:moveTo>
                  <a:lnTo>
                    <a:pt x="580" y="12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E5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6" name="path 606"/>
            <p:cNvSpPr/>
            <p:nvPr/>
          </p:nvSpPr>
          <p:spPr>
            <a:xfrm>
              <a:off x="813815" y="0"/>
              <a:ext cx="367284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3D7CA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8" name="path 608"/>
            <p:cNvSpPr/>
            <p:nvPr/>
          </p:nvSpPr>
          <p:spPr>
            <a:xfrm>
              <a:off x="1220724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 6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12" name="picture 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51620" y="1164351"/>
            <a:ext cx="8111543" cy="1711814"/>
          </a:xfrm>
          <a:prstGeom prst="rect">
            <a:avLst/>
          </a:prstGeom>
        </p:spPr>
      </p:pic>
      <p:pic>
        <p:nvPicPr>
          <p:cNvPr id="614" name="picture 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22040" y="3083359"/>
            <a:ext cx="4367807" cy="3044591"/>
          </a:xfrm>
          <a:prstGeom prst="rect">
            <a:avLst/>
          </a:prstGeom>
        </p:spPr>
      </p:pic>
      <p:sp>
        <p:nvSpPr>
          <p:cNvPr id="616" name="textbox 616"/>
          <p:cNvSpPr/>
          <p:nvPr/>
        </p:nvSpPr>
        <p:spPr>
          <a:xfrm>
            <a:off x="1022170" y="3766171"/>
            <a:ext cx="5470525" cy="1713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457200" algn="l" rtl="0" eaLnBrk="0" fontAlgn="auto">
              <a:lnSpc>
                <a:spcPct val="109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以国联数字化技术为基础，通过国联文旅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多多优质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资源与当地文旅资源相结合，为当地打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造综合性产业服务平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台。该平台融合交易、数据、数字景点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展示推广、文化活动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展示及报名、展览论坛会议会展、城市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新名片展示等功能于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一体，实现资源及数据统一管理统一应用，</a:t>
            </a:r>
            <a:r>
              <a:rPr sz="1500" kern="0" spc="-4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旨在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融通供应链、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延伸产业链、提升价值链。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8" name="picture 6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1634" y="158758"/>
            <a:ext cx="934991" cy="936734"/>
          </a:xfrm>
          <a:prstGeom prst="rect">
            <a:avLst/>
          </a:prstGeom>
        </p:spPr>
      </p:pic>
      <p:sp>
        <p:nvSpPr>
          <p:cNvPr id="620" name="textbox 620"/>
          <p:cNvSpPr/>
          <p:nvPr/>
        </p:nvSpPr>
        <p:spPr>
          <a:xfrm>
            <a:off x="464606" y="325071"/>
            <a:ext cx="7198994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135"/>
              </a:lnSpc>
            </a:pPr>
            <a:r>
              <a:rPr lang="en-US" sz="4900" kern="0" spc="30" baseline="10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3100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3600" b="1" kern="0" spc="30" baseline="12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文旅综</a:t>
            </a:r>
            <a:r>
              <a:rPr sz="3600" b="1" kern="0" spc="20" baseline="12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合服务平台——用文旅带动当地产业</a:t>
            </a:r>
            <a:endParaRPr sz="3600" baseline="1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" name="path 622"/>
          <p:cNvSpPr/>
          <p:nvPr/>
        </p:nvSpPr>
        <p:spPr>
          <a:xfrm>
            <a:off x="1176920" y="420471"/>
            <a:ext cx="583692" cy="413003"/>
          </a:xfrm>
          <a:custGeom>
            <a:avLst/>
            <a:gdLst/>
            <a:ahLst/>
            <a:cxnLst/>
            <a:rect l="0" t="0" r="0" b="0"/>
            <a:pathLst>
              <a:path w="919" h="650">
                <a:moveTo>
                  <a:pt x="919" y="326"/>
                </a:moveTo>
                <a:lnTo>
                  <a:pt x="669" y="76"/>
                </a:lnTo>
                <a:lnTo>
                  <a:pt x="536" y="211"/>
                </a:lnTo>
                <a:lnTo>
                  <a:pt x="324" y="0"/>
                </a:lnTo>
                <a:lnTo>
                  <a:pt x="0" y="323"/>
                </a:lnTo>
                <a:lnTo>
                  <a:pt x="324" y="650"/>
                </a:lnTo>
                <a:lnTo>
                  <a:pt x="535" y="439"/>
                </a:lnTo>
                <a:lnTo>
                  <a:pt x="669" y="573"/>
                </a:lnTo>
                <a:lnTo>
                  <a:pt x="919" y="326"/>
                </a:lnTo>
              </a:path>
            </a:pathLst>
          </a:custGeom>
          <a:solidFill>
            <a:srgbClr val="FF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24" name="picture 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169652" y="6202680"/>
            <a:ext cx="1795271" cy="449580"/>
          </a:xfrm>
          <a:prstGeom prst="rect">
            <a:avLst/>
          </a:prstGeom>
        </p:spPr>
      </p:pic>
      <p:pic>
        <p:nvPicPr>
          <p:cNvPr id="626" name="picture 6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83824" y="112776"/>
            <a:ext cx="1179576" cy="374903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21600000">
            <a:off x="10375392" y="589788"/>
            <a:ext cx="1588007" cy="76200"/>
            <a:chOff x="0" y="0"/>
            <a:chExt cx="1588007" cy="76200"/>
          </a:xfrm>
        </p:grpSpPr>
        <p:sp>
          <p:nvSpPr>
            <p:cNvPr id="628" name="path 628"/>
            <p:cNvSpPr/>
            <p:nvPr/>
          </p:nvSpPr>
          <p:spPr>
            <a:xfrm>
              <a:off x="408431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1D208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0" name="path 630"/>
            <p:cNvSpPr/>
            <p:nvPr/>
          </p:nvSpPr>
          <p:spPr>
            <a:xfrm>
              <a:off x="0" y="0"/>
              <a:ext cx="368807" cy="76200"/>
            </a:xfrm>
            <a:custGeom>
              <a:avLst/>
              <a:gdLst/>
              <a:ahLst/>
              <a:cxnLst/>
              <a:rect l="0" t="0" r="0" b="0"/>
              <a:pathLst>
                <a:path w="580" h="120">
                  <a:moveTo>
                    <a:pt x="0" y="120"/>
                  </a:moveTo>
                  <a:lnTo>
                    <a:pt x="580" y="12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E5001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2" name="path 632"/>
            <p:cNvSpPr/>
            <p:nvPr/>
          </p:nvSpPr>
          <p:spPr>
            <a:xfrm>
              <a:off x="813815" y="0"/>
              <a:ext cx="367284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3D7CA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4" name="path 634"/>
            <p:cNvSpPr/>
            <p:nvPr/>
          </p:nvSpPr>
          <p:spPr>
            <a:xfrm>
              <a:off x="1220724" y="0"/>
              <a:ext cx="367283" cy="76200"/>
            </a:xfrm>
            <a:custGeom>
              <a:avLst/>
              <a:gdLst/>
              <a:ahLst/>
              <a:cxnLst/>
              <a:rect l="0" t="0" r="0" b="0"/>
              <a:pathLst>
                <a:path w="578" h="120">
                  <a:moveTo>
                    <a:pt x="0" y="120"/>
                  </a:moveTo>
                  <a:lnTo>
                    <a:pt x="578" y="120"/>
                  </a:lnTo>
                  <a:lnTo>
                    <a:pt x="578" y="0"/>
                  </a:lnTo>
                  <a:lnTo>
                    <a:pt x="0" y="0"/>
                  </a:lnTo>
                  <a:lnTo>
                    <a:pt x="0" y="120"/>
                  </a:lnTo>
                </a:path>
              </a:pathLst>
            </a:custGeom>
            <a:solidFill>
              <a:srgbClr val="A6A6A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2&quot;:[25001869],&quot;19&quot;:[20347967]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WPS 演示</Application>
  <PresentationFormat/>
  <Paragraphs>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Arial</vt:lpstr>
      <vt:lpstr>Calibri</vt:lpstr>
      <vt:lpstr>微软雅黑</vt:lpstr>
      <vt:lpstr>方正大黑体_GBK</vt:lpstr>
      <vt:lpstr>黑体</vt:lpstr>
      <vt:lpstr>Arial Unicode MS</vt:lpstr>
      <vt:lpstr>等线</vt:lpstr>
      <vt:lpstr>Source Han Sans SC Regular</vt:lpstr>
      <vt:lpstr>Wingdings</vt:lpstr>
      <vt:lpstr>楷体</vt:lpstr>
      <vt:lpstr>腾讯体 W7</vt:lpstr>
      <vt:lpstr>思源黑体 CN Regular</vt:lpstr>
      <vt:lpstr>HiraginoSansGB-W6</vt:lpstr>
      <vt:lpstr>Segoe Print</vt:lpstr>
      <vt:lpstr>汉仪铸字木头人简</vt:lpstr>
      <vt:lpstr>汉仪秦川飞影简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柴小样</cp:lastModifiedBy>
  <cp:revision>39</cp:revision>
  <dcterms:created xsi:type="dcterms:W3CDTF">2025-11-25T01:43:00Z</dcterms:created>
  <dcterms:modified xsi:type="dcterms:W3CDTF">2026-01-07T09:36:34Z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2025-11-21T09:12:42Z</vt:filetime>
  </property>
  <property fmtid="{D5CDD505-2E9C-101B-9397-08002B2CF9AE}" pid="4" name="ICV">
    <vt:lpwstr>ACD9E8D4D12647CE8025E9CB829019BC_13</vt:lpwstr>
  </property>
  <property fmtid="{D5CDD505-2E9C-101B-9397-08002B2CF9AE}" pid="5" name="KSOProductBuildVer">
    <vt:lpwstr>2052-12.1.0.24034</vt:lpwstr>
  </property>
</Properties>
</file>